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9" r:id="rId6"/>
    <p:sldId id="270" r:id="rId7"/>
    <p:sldId id="271" r:id="rId8"/>
    <p:sldId id="265" r:id="rId9"/>
    <p:sldId id="272" r:id="rId10"/>
    <p:sldId id="273" r:id="rId11"/>
    <p:sldId id="274" r:id="rId12"/>
    <p:sldId id="275" r:id="rId13"/>
    <p:sldId id="276" r:id="rId14"/>
    <p:sldId id="277" r:id="rId15"/>
    <p:sldId id="266" r:id="rId16"/>
    <p:sldId id="267" r:id="rId17"/>
    <p:sldId id="268" r:id="rId18"/>
    <p:sldId id="263" r:id="rId19"/>
    <p:sldId id="264" r:id="rId20"/>
    <p:sldId id="259" r:id="rId21"/>
    <p:sldId id="260" r:id="rId22"/>
    <p:sldId id="26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6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79653-F168-4887-B0F4-7AE398932563}" type="datetimeFigureOut">
              <a:rPr lang="en-US" smtClean="0"/>
              <a:pPr/>
              <a:t>2/11/2010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0BEF2-BB6B-4B25-8744-955EF4E253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Section 2-4:  Reasoning in Algebra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Goal 2.01: Use logic and deductive reasoning to draw conclusions and solve problems.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Symmetric Property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         If </a:t>
            </a:r>
            <a:r>
              <a:rPr lang="en-US" dirty="0" smtClean="0"/>
              <a:t>a = b then b = a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Distributive Property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      a </a:t>
            </a:r>
            <a:r>
              <a:rPr lang="en-US" dirty="0" smtClean="0"/>
              <a:t>( b </a:t>
            </a:r>
            <a:r>
              <a:rPr lang="en-US" dirty="0" smtClean="0"/>
              <a:t>+ </a:t>
            </a:r>
            <a:r>
              <a:rPr lang="en-US" dirty="0" smtClean="0"/>
              <a:t>c ) = </a:t>
            </a:r>
            <a:r>
              <a:rPr lang="en-US" dirty="0" err="1" smtClean="0"/>
              <a:t>ab</a:t>
            </a:r>
            <a:r>
              <a:rPr lang="en-US" dirty="0" smtClean="0"/>
              <a:t> + </a:t>
            </a:r>
            <a:r>
              <a:rPr lang="en-US" dirty="0" smtClean="0"/>
              <a:t>ac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a ( b – c) = </a:t>
            </a:r>
            <a:r>
              <a:rPr lang="en-US" dirty="0" err="1" smtClean="0"/>
              <a:t>ab</a:t>
            </a:r>
            <a:r>
              <a:rPr lang="en-US" dirty="0" smtClean="0"/>
              <a:t> - ac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Transitive Property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If </a:t>
            </a:r>
            <a:r>
              <a:rPr lang="en-US" dirty="0" smtClean="0"/>
              <a:t>a </a:t>
            </a:r>
            <a:r>
              <a:rPr lang="en-US" dirty="0" smtClean="0"/>
              <a:t>= </a:t>
            </a:r>
            <a:r>
              <a:rPr lang="en-US" dirty="0" smtClean="0"/>
              <a:t>b and b = c, then a = c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If DE = FG and FG  =  JK, then DE  = JK.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If </a:t>
            </a:r>
            <a:r>
              <a:rPr lang="en-US" dirty="0" smtClean="0">
                <a:sym typeface="Symbol"/>
              </a:rPr>
              <a:t>1 = 2 and 2=</a:t>
            </a:r>
            <a:r>
              <a:rPr lang="en-US" dirty="0" smtClean="0">
                <a:sym typeface="Symbol"/>
              </a:rPr>
              <a:t> </a:t>
            </a:r>
            <a:r>
              <a:rPr lang="en-US" dirty="0" smtClean="0">
                <a:sym typeface="Symbol"/>
              </a:rPr>
              <a:t>3, then 1 = 3.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Midpoint Theorem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If </a:t>
            </a:r>
            <a:r>
              <a:rPr lang="en-US" dirty="0" smtClean="0"/>
              <a:t>M is the midpoint </a:t>
            </a:r>
            <a:r>
              <a:rPr lang="en-US" dirty="0" smtClean="0"/>
              <a:t>of AB, </a:t>
            </a:r>
            <a:r>
              <a:rPr lang="en-US" dirty="0" smtClean="0"/>
              <a:t>then AM = </a:t>
            </a:r>
            <a:r>
              <a:rPr lang="en-US" dirty="0" smtClean="0"/>
              <a:t>½  </a:t>
            </a:r>
            <a:r>
              <a:rPr lang="en-US" dirty="0" smtClean="0"/>
              <a:t>AB and MB = </a:t>
            </a:r>
            <a:r>
              <a:rPr lang="en-US" dirty="0" smtClean="0"/>
              <a:t>½  </a:t>
            </a:r>
            <a:r>
              <a:rPr lang="en-US" dirty="0" smtClean="0"/>
              <a:t>AB, also </a:t>
            </a:r>
            <a:r>
              <a:rPr lang="en-US" dirty="0" smtClean="0"/>
              <a:t>2 </a:t>
            </a:r>
            <a:r>
              <a:rPr lang="en-US" dirty="0" smtClean="0"/>
              <a:t>AM = AB and 2MB = AB.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Angle Bisector Theorem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If  </a:t>
            </a:r>
            <a:r>
              <a:rPr lang="en-US" dirty="0" smtClean="0"/>
              <a:t>BX is </a:t>
            </a:r>
            <a:r>
              <a:rPr lang="en-US" dirty="0" smtClean="0"/>
              <a:t>the bisector of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 ABC, then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 </a:t>
            </a:r>
            <a:r>
              <a:rPr lang="en-US" dirty="0" smtClean="0"/>
              <a:t>m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 </a:t>
            </a:r>
            <a:r>
              <a:rPr lang="en-US" dirty="0" smtClean="0"/>
              <a:t>ABX = m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 </a:t>
            </a:r>
            <a:r>
              <a:rPr lang="en-US" dirty="0" smtClean="0"/>
              <a:t>ABC and m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 </a:t>
            </a:r>
            <a:r>
              <a:rPr lang="en-US" dirty="0" smtClean="0"/>
              <a:t>ABX =  m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 </a:t>
            </a:r>
            <a:r>
              <a:rPr lang="en-US" dirty="0" smtClean="0"/>
              <a:t>ABC.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2 m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 </a:t>
            </a:r>
            <a:r>
              <a:rPr lang="en-US" dirty="0" smtClean="0"/>
              <a:t>XBC = m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 </a:t>
            </a:r>
            <a:r>
              <a:rPr lang="en-US" dirty="0" smtClean="0"/>
              <a:t>ABC and m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 </a:t>
            </a:r>
            <a:r>
              <a:rPr lang="en-US" dirty="0" smtClean="0"/>
              <a:t>XBC =  m </a:t>
            </a:r>
            <a:r>
              <a:rPr lang="en-US" dirty="0" smtClean="0">
                <a:sym typeface="Symbol"/>
              </a:rPr>
              <a:t></a:t>
            </a:r>
            <a:r>
              <a:rPr lang="en-US" dirty="0" smtClean="0"/>
              <a:t>ABC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Definition of midpoint</a:t>
            </a:r>
          </a:p>
          <a:p>
            <a:pPr>
              <a:buNone/>
            </a:pPr>
            <a:r>
              <a:rPr lang="en-US" dirty="0" smtClean="0"/>
              <a:t>Definition of angle bisector</a:t>
            </a:r>
          </a:p>
          <a:p>
            <a:pPr>
              <a:buNone/>
            </a:pPr>
            <a:r>
              <a:rPr lang="en-US" dirty="0" smtClean="0"/>
              <a:t>Angle Addiction Postulate</a:t>
            </a:r>
          </a:p>
          <a:p>
            <a:pPr>
              <a:buNone/>
            </a:pPr>
            <a:r>
              <a:rPr lang="en-US" dirty="0" smtClean="0"/>
              <a:t>Segment Addition Postulate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Compare the definition of midpoint to the Midpoint Theorem?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Compare the definition of the angle bisector and the Angle Bisector Theorem? 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Worksheet Labeled:  Justify the Statements examples</a:t>
            </a:r>
          </a:p>
          <a:p>
            <a:endParaRPr lang="en-US" dirty="0" smtClean="0"/>
          </a:p>
          <a:p>
            <a:r>
              <a:rPr lang="en-US" dirty="0" smtClean="0"/>
              <a:t>Together: p 92 (5 – 24 all)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Practice 2-4  2 – 14 evens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 in 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Lesson Quiz 2-3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Individual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Practice 2-4</a:t>
            </a:r>
            <a:r>
              <a:rPr lang="en-US" dirty="0" smtClean="0"/>
              <a:t>: 1 – 13 </a:t>
            </a:r>
            <a:r>
              <a:rPr lang="en-US" dirty="0" smtClean="0"/>
              <a:t>odds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Lesson Quiz 2 – 4:   for a grade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Worksheet back on Front: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Labeled:  Properties of Algebra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        Justify the Statement Homework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Essential Question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sz="4400" b="1" dirty="0" smtClean="0">
                <a:solidFill>
                  <a:srgbClr val="FF0000"/>
                </a:solidFill>
              </a:rPr>
              <a:t>How are properties of equality used in Algebraic and Geometric Proofs?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Addition Property of Equality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If </a:t>
            </a:r>
            <a:r>
              <a:rPr lang="en-US" dirty="0" smtClean="0"/>
              <a:t>a = b and c = d, then a + c = b + d.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subtraction property of equality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If </a:t>
            </a:r>
            <a:r>
              <a:rPr lang="en-US" dirty="0" smtClean="0"/>
              <a:t>a = b and c = d, then a – c = b – d.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multiplication property of equality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dirty="0" smtClean="0"/>
              <a:t>                       If </a:t>
            </a:r>
            <a:r>
              <a:rPr lang="en-US" dirty="0" smtClean="0"/>
              <a:t>a = b then ac = </a:t>
            </a:r>
            <a:r>
              <a:rPr lang="en-US" dirty="0" err="1" smtClean="0"/>
              <a:t>bc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division property of equality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If </a:t>
            </a:r>
            <a:r>
              <a:rPr lang="en-US" dirty="0" smtClean="0"/>
              <a:t>a = b and c ≠ 0, </a:t>
            </a:r>
            <a:r>
              <a:rPr lang="en-US" dirty="0" smtClean="0"/>
              <a:t>then   </a:t>
            </a:r>
            <a:r>
              <a:rPr lang="en-US" u="sng" dirty="0" smtClean="0"/>
              <a:t>a</a:t>
            </a:r>
            <a:r>
              <a:rPr lang="en-US" dirty="0" smtClean="0"/>
              <a:t>  =  </a:t>
            </a:r>
            <a:r>
              <a:rPr lang="en-US" u="sng" dirty="0" smtClean="0"/>
              <a:t>b</a:t>
            </a:r>
            <a:r>
              <a:rPr lang="en-US" dirty="0" smtClean="0"/>
              <a:t> .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                                  c      </a:t>
            </a:r>
            <a:r>
              <a:rPr lang="en-US" dirty="0" err="1" smtClean="0"/>
              <a:t>c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substitution property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dirty="0" smtClean="0"/>
              <a:t>If </a:t>
            </a:r>
            <a:r>
              <a:rPr lang="en-US" dirty="0" smtClean="0"/>
              <a:t>a = b then either a or b may be substituted for the other in any equation or inequality.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reflexive (identity</a:t>
            </a:r>
            <a:r>
              <a:rPr lang="en-US" dirty="0" smtClean="0"/>
              <a:t>) Property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         a </a:t>
            </a:r>
            <a:r>
              <a:rPr lang="en-US" dirty="0" smtClean="0"/>
              <a:t>= a </a:t>
            </a:r>
          </a:p>
          <a:p>
            <a:pPr>
              <a:buNone/>
            </a:pPr>
            <a:endParaRPr lang="en-US" dirty="0" smtClean="0">
              <a:sym typeface="Euclid Symbol"/>
            </a:endParaRPr>
          </a:p>
          <a:p>
            <a:pPr>
              <a:buNone/>
            </a:pPr>
            <a:r>
              <a:rPr lang="en-US" dirty="0" smtClean="0">
                <a:sym typeface="Euclid Symbol"/>
              </a:rPr>
              <a:t>                                   DE =  DE</a:t>
            </a:r>
          </a:p>
          <a:p>
            <a:pPr>
              <a:buNone/>
            </a:pPr>
            <a:endParaRPr lang="en-US" dirty="0" smtClean="0">
              <a:sym typeface="Euclid Symbol"/>
            </a:endParaRPr>
          </a:p>
          <a:p>
            <a:pPr>
              <a:buNone/>
            </a:pPr>
            <a:r>
              <a:rPr lang="en-US" dirty="0" smtClean="0">
                <a:sym typeface="Euclid Symbol"/>
              </a:rPr>
              <a:t>                                 </a:t>
            </a:r>
            <a:r>
              <a:rPr lang="en-US" dirty="0" smtClean="0">
                <a:sym typeface="Symbol"/>
              </a:rPr>
              <a:t> 1 =  1</a:t>
            </a:r>
            <a:endParaRPr lang="en-US" dirty="0" smtClean="0">
              <a:sym typeface="Euclid Symbol"/>
            </a:endParaRPr>
          </a:p>
          <a:p>
            <a:pPr>
              <a:buNone/>
            </a:pPr>
            <a:endParaRPr lang="en-US" dirty="0" smtClean="0">
              <a:sym typeface="Euclid Symbol"/>
            </a:endParaRPr>
          </a:p>
          <a:p>
            <a:pPr>
              <a:buNone/>
            </a:pPr>
            <a:endParaRPr lang="en-US" dirty="0" smtClean="0">
              <a:sym typeface="Euclid Symbo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435</Words>
  <Application>Microsoft Office PowerPoint</Application>
  <PresentationFormat>On-screen Show (4:3)</PresentationFormat>
  <Paragraphs>84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Section 2-4:  Reasoning in Algebra</vt:lpstr>
      <vt:lpstr>Turn in Homework</vt:lpstr>
      <vt:lpstr>Essential Question</vt:lpstr>
      <vt:lpstr>Addition Property of Equality</vt:lpstr>
      <vt:lpstr>subtraction property of equality</vt:lpstr>
      <vt:lpstr>multiplication property of equality</vt:lpstr>
      <vt:lpstr>division property of equality</vt:lpstr>
      <vt:lpstr>substitution property</vt:lpstr>
      <vt:lpstr>reflexive (identity) Property</vt:lpstr>
      <vt:lpstr>Symmetric Property</vt:lpstr>
      <vt:lpstr>Distributive Property</vt:lpstr>
      <vt:lpstr>Transitive Property</vt:lpstr>
      <vt:lpstr>Midpoint Theorem</vt:lpstr>
      <vt:lpstr>Angle Bisector Theorem</vt:lpstr>
      <vt:lpstr>Review:</vt:lpstr>
      <vt:lpstr>Slide 16</vt:lpstr>
      <vt:lpstr>Slide 17</vt:lpstr>
      <vt:lpstr>Examples</vt:lpstr>
      <vt:lpstr>Group Work</vt:lpstr>
      <vt:lpstr>Individual Work</vt:lpstr>
      <vt:lpstr>Assess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2-4:  Reasoning in Algebra</dc:title>
  <dc:creator>kimberly sharkey</dc:creator>
  <cp:lastModifiedBy>kimberly sharkey</cp:lastModifiedBy>
  <cp:revision>11</cp:revision>
  <dcterms:created xsi:type="dcterms:W3CDTF">2010-02-09T20:04:16Z</dcterms:created>
  <dcterms:modified xsi:type="dcterms:W3CDTF">2010-02-11T19:45:19Z</dcterms:modified>
</cp:coreProperties>
</file>